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7" r:id="rId3"/>
    <p:sldId id="265" r:id="rId4"/>
    <p:sldId id="259" r:id="rId5"/>
    <p:sldId id="260" r:id="rId6"/>
    <p:sldId id="261" r:id="rId7"/>
    <p:sldId id="266" r:id="rId8"/>
    <p:sldId id="267" r:id="rId9"/>
    <p:sldId id="268" r:id="rId10"/>
    <p:sldId id="269" r:id="rId11"/>
    <p:sldId id="270" r:id="rId12"/>
    <p:sldId id="262" r:id="rId13"/>
    <p:sldId id="263" r:id="rId14"/>
    <p:sldId id="264" r:id="rId15"/>
    <p:sldId id="271" r:id="rId16"/>
    <p:sldId id="258" r:id="rId1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4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201EB-150D-424F-A40F-C1ADE622190D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1BA75-10CA-4A20-966A-98F06A40E6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3179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AF9-E596-4110-A861-A5226B485A97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99D9-46FB-4BA0-9BBC-1564B8E0DE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955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AF9-E596-4110-A861-A5226B485A97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99D9-46FB-4BA0-9BBC-1564B8E0DE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9140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AF9-E596-4110-A861-A5226B485A97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99D9-46FB-4BA0-9BBC-1564B8E0DE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6871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AF9-E596-4110-A861-A5226B485A97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99D9-46FB-4BA0-9BBC-1564B8E0DE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513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AF9-E596-4110-A861-A5226B485A97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99D9-46FB-4BA0-9BBC-1564B8E0DE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616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AF9-E596-4110-A861-A5226B485A97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99D9-46FB-4BA0-9BBC-1564B8E0DE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38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AF9-E596-4110-A861-A5226B485A97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99D9-46FB-4BA0-9BBC-1564B8E0DE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6797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AF9-E596-4110-A861-A5226B485A97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99D9-46FB-4BA0-9BBC-1564B8E0DE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6599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AF9-E596-4110-A861-A5226B485A97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99D9-46FB-4BA0-9BBC-1564B8E0DE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6318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AF9-E596-4110-A861-A5226B485A97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99D9-46FB-4BA0-9BBC-1564B8E0DE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880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6AF9-E596-4110-A861-A5226B485A97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699D9-46FB-4BA0-9BBC-1564B8E0DE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688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D6AF9-E596-4110-A861-A5226B485A97}" type="datetimeFigureOut">
              <a:rPr lang="de-DE" smtClean="0"/>
              <a:t>12.06.2023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699D9-46FB-4BA0-9BBC-1564B8E0DE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390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b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bmp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bmp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612845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400"/>
              <a:t>XI.Internationaler Leibniz‑Kongress</a:t>
            </a:r>
          </a:p>
          <a:p>
            <a:pPr algn="ctr"/>
            <a:r>
              <a:rPr lang="fr-FR" sz="2400"/>
              <a:t>„Le present est plein der l'avenir, et chargé du passé“</a:t>
            </a:r>
          </a:p>
          <a:p>
            <a:pPr algn="ctr"/>
            <a:r>
              <a:rPr lang="de-DE" sz="2400"/>
              <a:t>31.Juli ‑ 4.August 2023, Leibniz Universität </a:t>
            </a:r>
            <a:r>
              <a:rPr lang="de-DE" sz="2400" smtClean="0"/>
              <a:t>Hannover</a:t>
            </a:r>
          </a:p>
          <a:p>
            <a:endParaRPr lang="de-DE" sz="2400" smtClean="0"/>
          </a:p>
          <a:p>
            <a:endParaRPr lang="de-DE"/>
          </a:p>
          <a:p>
            <a:pPr algn="ctr"/>
            <a:r>
              <a:rPr lang="de-DE" sz="2400" b="1" smtClean="0"/>
              <a:t>Dr.Ulrich Richter</a:t>
            </a:r>
          </a:p>
          <a:p>
            <a:pPr algn="ctr"/>
            <a:endParaRPr lang="de-DE"/>
          </a:p>
          <a:p>
            <a:pPr algn="ctr"/>
            <a:r>
              <a:rPr lang="de-DE" b="1"/>
              <a:t>Der begriff: zeiterfahrung, als vorstellung des individuums als </a:t>
            </a:r>
            <a:r>
              <a:rPr lang="de-DE" b="1" smtClean="0"/>
              <a:t>ich</a:t>
            </a:r>
          </a:p>
          <a:p>
            <a:pPr algn="ctr"/>
            <a:r>
              <a:rPr lang="de-DE" b="1" smtClean="0"/>
              <a:t> </a:t>
            </a:r>
            <a:r>
              <a:rPr lang="de-DE" b="1"/>
              <a:t>im moment seiner gelebten gegenwart. </a:t>
            </a:r>
          </a:p>
          <a:p>
            <a:pPr algn="ctr"/>
            <a:r>
              <a:rPr lang="de-DE" b="1"/>
              <a:t>Die gelebte zeit zwischen dem sein der gemessenen zeit(Leibniz) </a:t>
            </a:r>
            <a:endParaRPr lang="de-DE" b="1" smtClean="0"/>
          </a:p>
          <a:p>
            <a:pPr algn="ctr"/>
            <a:r>
              <a:rPr lang="de-DE" b="1" smtClean="0"/>
              <a:t>und </a:t>
            </a:r>
            <a:r>
              <a:rPr lang="de-DE" b="1"/>
              <a:t>dem nichts der ewigkeit gottes(Augustinus).</a:t>
            </a:r>
          </a:p>
          <a:p>
            <a:endParaRPr lang="de-DE" smtClean="0"/>
          </a:p>
          <a:p>
            <a:endParaRPr lang="de-DE"/>
          </a:p>
          <a:p>
            <a:r>
              <a:rPr lang="de-DE" sz="1600" smtClean="0"/>
              <a:t>========================================================================================</a:t>
            </a:r>
          </a:p>
          <a:p>
            <a:r>
              <a:rPr lang="de-DE" sz="1600" b="1" smtClean="0"/>
              <a:t>Der </a:t>
            </a:r>
            <a:r>
              <a:rPr lang="de-DE" sz="1600" b="1"/>
              <a:t>text des essay mit subtext steht ab 01.09.2023 auf der homepage</a:t>
            </a:r>
          </a:p>
          <a:p>
            <a:r>
              <a:rPr lang="de-DE" sz="1600" smtClean="0"/>
              <a:t>	//==&gt; </a:t>
            </a:r>
            <a:r>
              <a:rPr lang="de-DE" sz="1600"/>
              <a:t>www.ur‑philosoph.de / //==&gt; bibliographie //==&gt; signatur: 040:zeiterfahrung_II</a:t>
            </a:r>
            <a:r>
              <a:rPr lang="de-DE" sz="1600" smtClean="0"/>
              <a:t>.</a:t>
            </a:r>
          </a:p>
          <a:p>
            <a:endParaRPr lang="de-DE" sz="1600"/>
          </a:p>
          <a:p>
            <a:r>
              <a:rPr lang="de-DE" sz="1200" b="1"/>
              <a:t>dok.: 001</a:t>
            </a:r>
          </a:p>
          <a:p>
            <a:endParaRPr lang="de-DE" sz="1600"/>
          </a:p>
        </p:txBody>
      </p:sp>
    </p:spTree>
    <p:extLst>
      <p:ext uri="{BB962C8B-B14F-4D97-AF65-F5344CB8AC3E}">
        <p14:creationId xmlns:p14="http://schemas.microsoft.com/office/powerpoint/2010/main" val="422652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79512" y="612845"/>
            <a:ext cx="87129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/>
              <a:t>graphik: 004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r>
              <a:rPr lang="de-DE" smtClean="0"/>
              <a:t>==========================================================================</a:t>
            </a:r>
            <a:endParaRPr lang="de-DE"/>
          </a:p>
          <a:p>
            <a:r>
              <a:rPr lang="de-DE"/>
              <a:t>dok.: 007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112" y="2419350"/>
            <a:ext cx="5057775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92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79512" y="612845"/>
            <a:ext cx="87129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/>
              <a:t>graphik: 005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r>
              <a:rPr lang="de-DE" smtClean="0"/>
              <a:t>==========================================================================</a:t>
            </a:r>
            <a:endParaRPr lang="de-DE"/>
          </a:p>
          <a:p>
            <a:r>
              <a:rPr lang="de-DE"/>
              <a:t>dok.: 008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737" y="2419350"/>
            <a:ext cx="4962525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6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1028343"/>
            <a:ext cx="91440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400"/>
              <a:t>gliederung des vortrags:</a:t>
            </a:r>
          </a:p>
          <a:p>
            <a:endParaRPr lang="de-DE" smtClean="0"/>
          </a:p>
          <a:p>
            <a:endParaRPr lang="de-DE"/>
          </a:p>
          <a:p>
            <a:r>
              <a:rPr lang="de-DE" smtClean="0"/>
              <a:t>0</a:t>
            </a:r>
            <a:r>
              <a:rPr lang="de-DE"/>
              <a:t>.	vorbemerkung</a:t>
            </a:r>
          </a:p>
          <a:p>
            <a:r>
              <a:rPr lang="de-DE"/>
              <a:t>1.	einleitung</a:t>
            </a:r>
          </a:p>
          <a:p>
            <a:r>
              <a:rPr lang="de-DE"/>
              <a:t>1.1	die zitate: Leibniz und Augustinus.</a:t>
            </a:r>
          </a:p>
          <a:p>
            <a:r>
              <a:rPr lang="de-DE"/>
              <a:t>2.	hauptteil</a:t>
            </a:r>
          </a:p>
          <a:p>
            <a:r>
              <a:rPr lang="de-DE"/>
              <a:t>2.1	die differenz: das ganze/die teile.</a:t>
            </a:r>
          </a:p>
          <a:p>
            <a:r>
              <a:rPr lang="de-DE"/>
              <a:t>2.2	die zeit als vorstellung des individuums als ich.</a:t>
            </a:r>
          </a:p>
          <a:p>
            <a:r>
              <a:rPr lang="de-DE"/>
              <a:t>2.3	die zeiterfahrung als theorie.	</a:t>
            </a:r>
          </a:p>
          <a:p>
            <a:r>
              <a:rPr lang="de-DE"/>
              <a:t>2.4	erinnerung - der transitorische moment und die autonomie des individuums als ich</a:t>
            </a:r>
            <a:r>
              <a:rPr lang="de-DE" smtClean="0"/>
              <a:t>.</a:t>
            </a:r>
          </a:p>
          <a:p>
            <a:endParaRPr lang="de-DE"/>
          </a:p>
          <a:p>
            <a:endParaRPr lang="de-DE" smtClean="0"/>
          </a:p>
          <a:p>
            <a:r>
              <a:rPr lang="de-DE" smtClean="0"/>
              <a:t>==============================================================================</a:t>
            </a:r>
          </a:p>
          <a:p>
            <a:r>
              <a:rPr lang="de-DE" smtClean="0"/>
              <a:t>Dok.: 002/2.4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17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79512" y="1028343"/>
            <a:ext cx="896448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400"/>
              <a:t>gliederung des vortrags:</a:t>
            </a:r>
          </a:p>
          <a:p>
            <a:endParaRPr lang="de-DE" smtClean="0"/>
          </a:p>
          <a:p>
            <a:r>
              <a:rPr lang="de-DE" smtClean="0"/>
              <a:t>0</a:t>
            </a:r>
            <a:r>
              <a:rPr lang="de-DE"/>
              <a:t>.	vorbemerkung</a:t>
            </a:r>
          </a:p>
          <a:p>
            <a:r>
              <a:rPr lang="de-DE"/>
              <a:t>1.	einleitung</a:t>
            </a:r>
          </a:p>
          <a:p>
            <a:r>
              <a:rPr lang="de-DE"/>
              <a:t>1.1	die zitate: Leibniz und Augustinus.</a:t>
            </a:r>
          </a:p>
          <a:p>
            <a:r>
              <a:rPr lang="de-DE"/>
              <a:t>2.	hauptteil</a:t>
            </a:r>
          </a:p>
          <a:p>
            <a:r>
              <a:rPr lang="de-DE"/>
              <a:t>2.1	die differenz: das ganze/die teile.</a:t>
            </a:r>
          </a:p>
          <a:p>
            <a:r>
              <a:rPr lang="de-DE"/>
              <a:t>2.2	die zeit als vorstellung des individuums als ich.</a:t>
            </a:r>
          </a:p>
          <a:p>
            <a:r>
              <a:rPr lang="de-DE"/>
              <a:t>2.3	die zeiterfahrung als theorie.	</a:t>
            </a:r>
          </a:p>
          <a:p>
            <a:r>
              <a:rPr lang="de-DE"/>
              <a:t>2.4	erinnerung - der transitorische moment und die autonomie des individuums als ich.</a:t>
            </a:r>
          </a:p>
          <a:p>
            <a:r>
              <a:rPr lang="de-DE"/>
              <a:t>2.5	keine konkurrenz zwischen den tradtionalen zeittheorien und der zeiterfahrung</a:t>
            </a:r>
            <a:r>
              <a:rPr lang="de-DE" smtClean="0"/>
              <a:t>.</a:t>
            </a:r>
          </a:p>
          <a:p>
            <a:endParaRPr lang="de-DE"/>
          </a:p>
          <a:p>
            <a:endParaRPr lang="de-DE" smtClean="0"/>
          </a:p>
          <a:p>
            <a:r>
              <a:rPr lang="de-DE" smtClean="0"/>
              <a:t>============================================================================</a:t>
            </a:r>
          </a:p>
          <a:p>
            <a:r>
              <a:rPr lang="de-DE" smtClean="0"/>
              <a:t>Dok.: 002/2.5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30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1028343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400"/>
              <a:t>gliederung des vortrags</a:t>
            </a:r>
            <a:r>
              <a:rPr lang="de-DE"/>
              <a:t>:</a:t>
            </a:r>
          </a:p>
          <a:p>
            <a:endParaRPr lang="de-DE" smtClean="0"/>
          </a:p>
          <a:p>
            <a:r>
              <a:rPr lang="de-DE" smtClean="0"/>
              <a:t> 0</a:t>
            </a:r>
            <a:r>
              <a:rPr lang="de-DE"/>
              <a:t>.	vorbemerkung</a:t>
            </a:r>
          </a:p>
          <a:p>
            <a:r>
              <a:rPr lang="de-DE" smtClean="0"/>
              <a:t> 1</a:t>
            </a:r>
            <a:r>
              <a:rPr lang="de-DE"/>
              <a:t>.	einleitung</a:t>
            </a:r>
          </a:p>
          <a:p>
            <a:r>
              <a:rPr lang="de-DE" smtClean="0"/>
              <a:t> 1.1</a:t>
            </a:r>
            <a:r>
              <a:rPr lang="de-DE"/>
              <a:t>	die zitate: Leibniz und Augustinus.</a:t>
            </a:r>
          </a:p>
          <a:p>
            <a:r>
              <a:rPr lang="de-DE" smtClean="0"/>
              <a:t> 2</a:t>
            </a:r>
            <a:r>
              <a:rPr lang="de-DE"/>
              <a:t>.	hauptteil</a:t>
            </a:r>
          </a:p>
          <a:p>
            <a:r>
              <a:rPr lang="de-DE" smtClean="0"/>
              <a:t> 2.1</a:t>
            </a:r>
            <a:r>
              <a:rPr lang="de-DE"/>
              <a:t>	die differenz: das ganze/die teile.</a:t>
            </a:r>
          </a:p>
          <a:p>
            <a:r>
              <a:rPr lang="de-DE" smtClean="0"/>
              <a:t> 2.2</a:t>
            </a:r>
            <a:r>
              <a:rPr lang="de-DE"/>
              <a:t>	die zeit als vorstellung des individuums als ich.</a:t>
            </a:r>
          </a:p>
          <a:p>
            <a:r>
              <a:rPr lang="de-DE" smtClean="0"/>
              <a:t> 2.3</a:t>
            </a:r>
            <a:r>
              <a:rPr lang="de-DE"/>
              <a:t>	die zeiterfahrung als theorie.	</a:t>
            </a:r>
          </a:p>
          <a:p>
            <a:r>
              <a:rPr lang="de-DE" smtClean="0"/>
              <a:t> 2.4</a:t>
            </a:r>
            <a:r>
              <a:rPr lang="de-DE"/>
              <a:t>	erinnerung - der transitorische moment und die autonomie des individuums als ich.</a:t>
            </a:r>
          </a:p>
          <a:p>
            <a:r>
              <a:rPr lang="de-DE" smtClean="0"/>
              <a:t> 2.5</a:t>
            </a:r>
            <a:r>
              <a:rPr lang="de-DE"/>
              <a:t>	keine konkurrenz zwischen den tradtionalen zeittheorien und der zeiterfahrung.</a:t>
            </a:r>
          </a:p>
          <a:p>
            <a:r>
              <a:rPr lang="de-DE" smtClean="0"/>
              <a:t> 3</a:t>
            </a:r>
            <a:r>
              <a:rPr lang="de-DE"/>
              <a:t>. 	schluss</a:t>
            </a:r>
          </a:p>
          <a:p>
            <a:r>
              <a:rPr lang="de-DE" smtClean="0"/>
              <a:t> 3.1</a:t>
            </a:r>
            <a:r>
              <a:rPr lang="de-DE"/>
              <a:t>	die dialektik der zeiterfahrung</a:t>
            </a:r>
            <a:r>
              <a:rPr lang="de-DE" smtClean="0"/>
              <a:t>.</a:t>
            </a:r>
          </a:p>
          <a:p>
            <a:endParaRPr lang="de-DE"/>
          </a:p>
          <a:p>
            <a:endParaRPr lang="de-DE" smtClean="0"/>
          </a:p>
          <a:p>
            <a:r>
              <a:rPr lang="de-DE" smtClean="0"/>
              <a:t>=============================================================================</a:t>
            </a:r>
          </a:p>
          <a:p>
            <a:r>
              <a:rPr lang="de-DE" smtClean="0"/>
              <a:t>Dok.: 002/3.1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347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79512" y="751344"/>
            <a:ext cx="87849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/>
              <a:t>graphik: 012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r>
              <a:rPr lang="de-DE" smtClean="0"/>
              <a:t>===========================================================================</a:t>
            </a:r>
            <a:endParaRPr lang="de-DE"/>
          </a:p>
          <a:p>
            <a:r>
              <a:rPr lang="de-DE"/>
              <a:t>dok.: 009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450" y="2419350"/>
            <a:ext cx="42291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77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58847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de-DE" sz="2400" b="1" smtClean="0"/>
          </a:p>
          <a:p>
            <a:pPr algn="ctr"/>
            <a:endParaRPr lang="de-DE" sz="2400" b="1"/>
          </a:p>
          <a:p>
            <a:pPr algn="ctr"/>
            <a:endParaRPr lang="de-DE" sz="2400" b="1" smtClean="0"/>
          </a:p>
          <a:p>
            <a:pPr algn="ctr"/>
            <a:endParaRPr lang="de-DE" sz="2400" b="1"/>
          </a:p>
          <a:p>
            <a:pPr algn="ctr"/>
            <a:endParaRPr lang="de-DE" sz="2400" b="1" smtClean="0"/>
          </a:p>
          <a:p>
            <a:pPr algn="ctr"/>
            <a:endParaRPr lang="de-DE" sz="2400" b="1"/>
          </a:p>
          <a:p>
            <a:pPr algn="ctr"/>
            <a:endParaRPr lang="de-DE" sz="2400" b="1" smtClean="0"/>
          </a:p>
          <a:p>
            <a:pPr algn="ctr"/>
            <a:r>
              <a:rPr lang="de-DE" sz="2400" b="1" smtClean="0"/>
              <a:t>finis</a:t>
            </a:r>
            <a:endParaRPr lang="de-DE"/>
          </a:p>
          <a:p>
            <a:endParaRPr lang="de-DE" smtClean="0"/>
          </a:p>
          <a:p>
            <a:endParaRPr lang="de-DE"/>
          </a:p>
          <a:p>
            <a:endParaRPr lang="de-DE" smtClean="0"/>
          </a:p>
          <a:p>
            <a:endParaRPr lang="de-DE" smtClean="0"/>
          </a:p>
          <a:p>
            <a:endParaRPr lang="de-DE"/>
          </a:p>
          <a:p>
            <a:r>
              <a:rPr lang="de-DE"/>
              <a:t>Der text des essay mit subtext steht ab 01.09.2023 auf der homepage</a:t>
            </a:r>
          </a:p>
          <a:p>
            <a:r>
              <a:rPr lang="de-DE"/>
              <a:t>	//==&gt; www.ur‑philosoph.de / //==&gt; bibliographie //==&gt; signatur: 040:zeiterfahrung_II.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r>
              <a:rPr lang="de-DE"/>
              <a:t>============================================================================</a:t>
            </a:r>
          </a:p>
          <a:p>
            <a:r>
              <a:rPr lang="de-DE"/>
              <a:t>dok.: </a:t>
            </a:r>
            <a:r>
              <a:rPr lang="de-DE" smtClean="0"/>
              <a:t>010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877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79512" y="1028343"/>
            <a:ext cx="896448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400" b="1"/>
              <a:t>gliederung des vortrags</a:t>
            </a:r>
            <a:r>
              <a:rPr lang="de-DE" sz="2400" b="1" smtClean="0"/>
              <a:t>:</a:t>
            </a:r>
          </a:p>
          <a:p>
            <a:endParaRPr lang="de-DE"/>
          </a:p>
          <a:p>
            <a:r>
              <a:rPr lang="de-DE"/>
              <a:t>0.	vorbemerkung</a:t>
            </a:r>
          </a:p>
          <a:p>
            <a:r>
              <a:rPr lang="de-DE"/>
              <a:t>1.	einleitung</a:t>
            </a:r>
          </a:p>
          <a:p>
            <a:r>
              <a:rPr lang="de-DE"/>
              <a:t>1.1	die zitate: Leibniz und Augustinus.</a:t>
            </a:r>
          </a:p>
          <a:p>
            <a:r>
              <a:rPr lang="de-DE"/>
              <a:t>2.	hauptteil</a:t>
            </a:r>
          </a:p>
          <a:p>
            <a:r>
              <a:rPr lang="de-DE"/>
              <a:t>2.1	die differenz: das ganze/die teile.</a:t>
            </a:r>
          </a:p>
          <a:p>
            <a:r>
              <a:rPr lang="de-DE"/>
              <a:t>2.2	die zeit als vorstellung des individuums als ich.</a:t>
            </a:r>
          </a:p>
          <a:p>
            <a:r>
              <a:rPr lang="de-DE"/>
              <a:t>2.3	die zeiterfahrung als theorie.	</a:t>
            </a:r>
          </a:p>
          <a:p>
            <a:r>
              <a:rPr lang="de-DE"/>
              <a:t>2.4	erinnerung - der transitorische moment und die autonomie des individuums als ich.</a:t>
            </a:r>
          </a:p>
          <a:p>
            <a:r>
              <a:rPr lang="de-DE"/>
              <a:t>2.5	keine konkurrenz zwischen den tradtionalen zeittheorien und der zeiterfahrung.</a:t>
            </a:r>
          </a:p>
          <a:p>
            <a:r>
              <a:rPr lang="de-DE"/>
              <a:t>3. 	schluss</a:t>
            </a:r>
          </a:p>
          <a:p>
            <a:r>
              <a:rPr lang="de-DE"/>
              <a:t>3.1	die dialektik der zeiterfahrung</a:t>
            </a:r>
            <a:r>
              <a:rPr lang="de-DE" smtClean="0"/>
              <a:t>.</a:t>
            </a:r>
          </a:p>
          <a:p>
            <a:endParaRPr lang="de-DE"/>
          </a:p>
          <a:p>
            <a:endParaRPr lang="de-DE" smtClean="0"/>
          </a:p>
          <a:p>
            <a:endParaRPr lang="de-DE"/>
          </a:p>
          <a:p>
            <a:r>
              <a:rPr lang="de-DE" smtClean="0"/>
              <a:t>============================================================================</a:t>
            </a:r>
          </a:p>
          <a:p>
            <a:r>
              <a:rPr lang="de-DE"/>
              <a:t>dok.: </a:t>
            </a:r>
            <a:r>
              <a:rPr lang="de-DE" smtClean="0"/>
              <a:t>002/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575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889844"/>
            <a:ext cx="914400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400"/>
              <a:t>Die zitate</a:t>
            </a:r>
            <a:r>
              <a:rPr lang="de-DE" sz="2400" smtClean="0"/>
              <a:t>:</a:t>
            </a:r>
          </a:p>
          <a:p>
            <a:endParaRPr lang="de-DE" sz="2400" smtClean="0"/>
          </a:p>
          <a:p>
            <a:r>
              <a:rPr lang="de-DE" smtClean="0"/>
              <a:t> </a:t>
            </a:r>
            <a:r>
              <a:rPr lang="de-DE" sz="2400" b="1" smtClean="0"/>
              <a:t>Augustinus</a:t>
            </a:r>
            <a:r>
              <a:rPr lang="de-DE" sz="2400" b="1"/>
              <a:t>:</a:t>
            </a:r>
            <a:r>
              <a:rPr lang="de-DE"/>
              <a:t> </a:t>
            </a:r>
            <a:endParaRPr lang="de-DE" smtClean="0"/>
          </a:p>
          <a:p>
            <a:r>
              <a:rPr lang="de-DE" sz="2000" smtClean="0"/>
              <a:t> "</a:t>
            </a:r>
            <a:r>
              <a:rPr lang="de-DE" sz="2000"/>
              <a:t>Was ist also 'Zeit'? Wenn mich niemand danach fragt, weiß ich es; will ich einem </a:t>
            </a:r>
            <a:endParaRPr lang="de-DE" sz="2000" smtClean="0"/>
          </a:p>
          <a:p>
            <a:r>
              <a:rPr lang="de-DE" sz="2000"/>
              <a:t> </a:t>
            </a:r>
            <a:r>
              <a:rPr lang="de-DE" sz="2000" smtClean="0"/>
              <a:t> Fragenden  es </a:t>
            </a:r>
            <a:r>
              <a:rPr lang="de-DE" sz="2000"/>
              <a:t>erklären, weiß ich es nicht".</a:t>
            </a:r>
          </a:p>
          <a:p>
            <a:r>
              <a:rPr lang="de-DE" smtClean="0"/>
              <a:t>                          (</a:t>
            </a:r>
            <a:r>
              <a:rPr lang="de-DE"/>
              <a:t>Augustinus,Aurelius: Bekenntnisse. Frankfurt am Main: 1987. p.629(XI.14,17ff)).</a:t>
            </a:r>
          </a:p>
          <a:p>
            <a:r>
              <a:rPr lang="de-DE" smtClean="0"/>
              <a:t> </a:t>
            </a:r>
            <a:r>
              <a:rPr lang="de-DE" sz="2400" b="1" smtClean="0"/>
              <a:t>Augustinus</a:t>
            </a:r>
            <a:r>
              <a:rPr lang="de-DE"/>
              <a:t>: </a:t>
            </a:r>
            <a:endParaRPr lang="de-DE" smtClean="0"/>
          </a:p>
          <a:p>
            <a:r>
              <a:rPr lang="de-DE" smtClean="0"/>
              <a:t> </a:t>
            </a:r>
            <a:r>
              <a:rPr lang="de-DE" sz="2000" smtClean="0"/>
              <a:t>"</a:t>
            </a:r>
            <a:r>
              <a:rPr lang="de-DE" sz="2000"/>
              <a:t>Herr, Dein ist die Ewigkeit".</a:t>
            </a:r>
          </a:p>
          <a:p>
            <a:r>
              <a:rPr lang="de-DE" smtClean="0"/>
              <a:t>                          (a.a.O</a:t>
            </a:r>
            <a:r>
              <a:rPr lang="de-DE"/>
              <a:t>. p.603(XI.1.1). </a:t>
            </a:r>
          </a:p>
          <a:p>
            <a:endParaRPr lang="de-DE"/>
          </a:p>
          <a:p>
            <a:r>
              <a:rPr lang="de-DE" sz="2400" b="1" smtClean="0"/>
              <a:t> Leibniz</a:t>
            </a:r>
            <a:r>
              <a:rPr lang="de-DE" sz="2400" b="1"/>
              <a:t>:</a:t>
            </a:r>
            <a:r>
              <a:rPr lang="de-DE"/>
              <a:t> </a:t>
            </a:r>
            <a:endParaRPr lang="de-DE" smtClean="0"/>
          </a:p>
          <a:p>
            <a:r>
              <a:rPr lang="de-DE" smtClean="0"/>
              <a:t>  </a:t>
            </a:r>
            <a:r>
              <a:rPr lang="de-DE" sz="2000" smtClean="0"/>
              <a:t>"..., </a:t>
            </a:r>
            <a:r>
              <a:rPr lang="de-DE" sz="2000"/>
              <a:t>dass vermöge dieser kleinen Perzeptionen die Gegenwart mit der Zukunft </a:t>
            </a:r>
            <a:endParaRPr lang="de-DE" sz="2000" smtClean="0"/>
          </a:p>
          <a:p>
            <a:r>
              <a:rPr lang="de-DE" sz="2000"/>
              <a:t> </a:t>
            </a:r>
            <a:r>
              <a:rPr lang="de-DE" sz="2000" smtClean="0"/>
              <a:t>  schwanger  und </a:t>
            </a:r>
            <a:r>
              <a:rPr lang="de-DE" sz="2000"/>
              <a:t>mit der Vergangenheit erfüllt ist, ..."</a:t>
            </a:r>
          </a:p>
          <a:p>
            <a:r>
              <a:rPr lang="de-DE" smtClean="0"/>
              <a:t>                         (</a:t>
            </a:r>
            <a:r>
              <a:rPr lang="de-DE"/>
              <a:t>Leibniz,Gottfried Wilhelm: Neue Abhandlungen über den menschlichen Verstand</a:t>
            </a:r>
            <a:r>
              <a:rPr lang="de-DE" smtClean="0"/>
              <a:t>.</a:t>
            </a:r>
          </a:p>
          <a:p>
            <a:r>
              <a:rPr lang="de-DE" smtClean="0"/>
              <a:t>                         </a:t>
            </a:r>
            <a:r>
              <a:rPr lang="de-DE"/>
              <a:t>Leipzig </a:t>
            </a:r>
            <a:r>
              <a:rPr lang="de-DE" smtClean="0"/>
              <a:t>1926. Vorrede</a:t>
            </a:r>
            <a:r>
              <a:rPr lang="de-DE"/>
              <a:t>, p.11. </a:t>
            </a:r>
            <a:r>
              <a:rPr lang="de-DE" sz="1400" i="1"/>
              <a:t>(ausgabe: Ernst Cassirer</a:t>
            </a:r>
            <a:r>
              <a:rPr lang="de-DE" sz="1400" i="1" smtClean="0"/>
              <a:t>)</a:t>
            </a:r>
            <a:r>
              <a:rPr lang="de-DE" smtClean="0"/>
              <a:t>.</a:t>
            </a:r>
          </a:p>
          <a:p>
            <a:endParaRPr lang="de-DE"/>
          </a:p>
          <a:p>
            <a:endParaRPr lang="de-DE" smtClean="0"/>
          </a:p>
          <a:p>
            <a:r>
              <a:rPr lang="de-DE" smtClean="0"/>
              <a:t>==============================================================================</a:t>
            </a:r>
          </a:p>
          <a:p>
            <a:r>
              <a:rPr lang="de-DE"/>
              <a:t>dok.: 003</a:t>
            </a:r>
          </a:p>
        </p:txBody>
      </p:sp>
    </p:spTree>
    <p:extLst>
      <p:ext uri="{BB962C8B-B14F-4D97-AF65-F5344CB8AC3E}">
        <p14:creationId xmlns:p14="http://schemas.microsoft.com/office/powerpoint/2010/main" val="238469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58847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400" b="1"/>
              <a:t>gliederung des vortrags:</a:t>
            </a:r>
          </a:p>
          <a:p>
            <a:endParaRPr lang="de-DE" smtClean="0"/>
          </a:p>
          <a:p>
            <a:endParaRPr lang="de-DE"/>
          </a:p>
          <a:p>
            <a:endParaRPr lang="de-DE" smtClean="0"/>
          </a:p>
          <a:p>
            <a:endParaRPr lang="de-DE" smtClean="0"/>
          </a:p>
          <a:p>
            <a:r>
              <a:rPr lang="de-DE" smtClean="0"/>
              <a:t>0</a:t>
            </a:r>
            <a:r>
              <a:rPr lang="de-DE"/>
              <a:t>.	vorbemerkung</a:t>
            </a:r>
          </a:p>
          <a:p>
            <a:r>
              <a:rPr lang="de-DE"/>
              <a:t>1.	einleitung</a:t>
            </a:r>
          </a:p>
          <a:p>
            <a:r>
              <a:rPr lang="de-DE"/>
              <a:t>1.1	die zitate: Leibniz und Augustinus.</a:t>
            </a:r>
          </a:p>
          <a:p>
            <a:r>
              <a:rPr lang="de-DE"/>
              <a:t>2.	hauptteil</a:t>
            </a:r>
          </a:p>
          <a:p>
            <a:r>
              <a:rPr lang="de-DE"/>
              <a:t>2.1	die differenz: das ganze/die teile.</a:t>
            </a:r>
          </a:p>
          <a:p>
            <a:endParaRPr lang="de-DE"/>
          </a:p>
          <a:p>
            <a:endParaRPr lang="de-DE"/>
          </a:p>
          <a:p>
            <a:endParaRPr lang="de-DE" smtClean="0"/>
          </a:p>
          <a:p>
            <a:endParaRPr lang="de-DE"/>
          </a:p>
          <a:p>
            <a:endParaRPr lang="de-DE" smtClean="0"/>
          </a:p>
          <a:p>
            <a:endParaRPr lang="de-DE" smtClean="0"/>
          </a:p>
          <a:p>
            <a:endParaRPr lang="de-DE"/>
          </a:p>
          <a:p>
            <a:endParaRPr lang="de-DE" smtClean="0"/>
          </a:p>
          <a:p>
            <a:endParaRPr lang="de-DE"/>
          </a:p>
          <a:p>
            <a:r>
              <a:rPr lang="de-DE"/>
              <a:t>============================================================================</a:t>
            </a:r>
          </a:p>
          <a:p>
            <a:r>
              <a:rPr lang="de-DE"/>
              <a:t>dok.: </a:t>
            </a:r>
            <a:r>
              <a:rPr lang="de-DE" smtClean="0"/>
              <a:t>002/2.1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191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1028343"/>
            <a:ext cx="91440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400" b="1"/>
              <a:t>gliederung des vortrags:</a:t>
            </a:r>
          </a:p>
          <a:p>
            <a:endParaRPr lang="de-DE" smtClean="0"/>
          </a:p>
          <a:p>
            <a:endParaRPr lang="de-DE"/>
          </a:p>
          <a:p>
            <a:r>
              <a:rPr lang="de-DE" smtClean="0"/>
              <a:t>0</a:t>
            </a:r>
            <a:r>
              <a:rPr lang="de-DE"/>
              <a:t>.	vorbemerkung</a:t>
            </a:r>
          </a:p>
          <a:p>
            <a:r>
              <a:rPr lang="de-DE"/>
              <a:t>1.	einleitung</a:t>
            </a:r>
          </a:p>
          <a:p>
            <a:r>
              <a:rPr lang="de-DE"/>
              <a:t>1.1	die zitate: Leibniz und Augustinus.</a:t>
            </a:r>
          </a:p>
          <a:p>
            <a:r>
              <a:rPr lang="de-DE"/>
              <a:t>2.	hauptteil</a:t>
            </a:r>
          </a:p>
          <a:p>
            <a:r>
              <a:rPr lang="de-DE"/>
              <a:t>2.1	die differenz: das ganze/die teile.</a:t>
            </a:r>
          </a:p>
          <a:p>
            <a:r>
              <a:rPr lang="de-DE"/>
              <a:t>2.2	die zeit als vorstellung des individuums als ich.</a:t>
            </a:r>
          </a:p>
          <a:p>
            <a:endParaRPr lang="de-DE"/>
          </a:p>
          <a:p>
            <a:endParaRPr lang="de-DE" smtClean="0"/>
          </a:p>
          <a:p>
            <a:endParaRPr lang="de-DE"/>
          </a:p>
          <a:p>
            <a:endParaRPr lang="de-DE" smtClean="0"/>
          </a:p>
          <a:p>
            <a:r>
              <a:rPr lang="de-DE" smtClean="0"/>
              <a:t>=============================================================================</a:t>
            </a:r>
          </a:p>
          <a:p>
            <a:r>
              <a:rPr lang="de-DE"/>
              <a:t>dok.: </a:t>
            </a:r>
            <a:r>
              <a:rPr lang="de-DE" smtClean="0"/>
              <a:t>002/2.2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441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0" y="1028343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400"/>
              <a:t>gliederung des vortrags:</a:t>
            </a:r>
          </a:p>
          <a:p>
            <a:endParaRPr lang="de-DE" smtClean="0"/>
          </a:p>
          <a:p>
            <a:endParaRPr lang="de-DE"/>
          </a:p>
          <a:p>
            <a:endParaRPr lang="de-DE" smtClean="0"/>
          </a:p>
          <a:p>
            <a:r>
              <a:rPr lang="de-DE" smtClean="0"/>
              <a:t>0</a:t>
            </a:r>
            <a:r>
              <a:rPr lang="de-DE"/>
              <a:t>.	vorbemerkung</a:t>
            </a:r>
          </a:p>
          <a:p>
            <a:r>
              <a:rPr lang="de-DE"/>
              <a:t>1.	einleitung</a:t>
            </a:r>
          </a:p>
          <a:p>
            <a:r>
              <a:rPr lang="de-DE"/>
              <a:t>1.1	die zitate: Leibniz und Augustinus.</a:t>
            </a:r>
          </a:p>
          <a:p>
            <a:r>
              <a:rPr lang="de-DE"/>
              <a:t>2.	hauptteil</a:t>
            </a:r>
          </a:p>
          <a:p>
            <a:r>
              <a:rPr lang="de-DE"/>
              <a:t>2.1	die differenz: das ganze/die teile.</a:t>
            </a:r>
          </a:p>
          <a:p>
            <a:r>
              <a:rPr lang="de-DE"/>
              <a:t>2.2	die zeit als vorstellung des individuums als ich.</a:t>
            </a:r>
          </a:p>
          <a:p>
            <a:r>
              <a:rPr lang="de-DE"/>
              <a:t>2.3	die zeiterfahrung als theorie.	</a:t>
            </a:r>
            <a:endParaRPr lang="de-DE" smtClean="0"/>
          </a:p>
          <a:p>
            <a:endParaRPr lang="de-DE"/>
          </a:p>
          <a:p>
            <a:endParaRPr lang="de-DE" smtClean="0"/>
          </a:p>
          <a:p>
            <a:endParaRPr lang="de-DE"/>
          </a:p>
          <a:p>
            <a:endParaRPr lang="de-DE" smtClean="0"/>
          </a:p>
          <a:p>
            <a:r>
              <a:rPr lang="de-DE" smtClean="0"/>
              <a:t>============================================================================</a:t>
            </a:r>
          </a:p>
          <a:p>
            <a:r>
              <a:rPr lang="de-DE" smtClean="0"/>
              <a:t>dok::  002/2.3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853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79512" y="1443841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/>
              <a:t>graphik: 002 </a:t>
            </a:r>
            <a:endParaRPr lang="de-DE" smtClean="0"/>
          </a:p>
          <a:p>
            <a:endParaRPr lang="de-DE"/>
          </a:p>
          <a:p>
            <a:endParaRPr lang="de-DE" smtClean="0"/>
          </a:p>
          <a:p>
            <a:endParaRPr lang="de-DE"/>
          </a:p>
          <a:p>
            <a:endParaRPr lang="de-DE" smtClean="0"/>
          </a:p>
          <a:p>
            <a:endParaRPr lang="de-DE"/>
          </a:p>
          <a:p>
            <a:endParaRPr lang="de-DE" smtClean="0"/>
          </a:p>
          <a:p>
            <a:endParaRPr lang="de-DE"/>
          </a:p>
          <a:p>
            <a:endParaRPr lang="de-DE" smtClean="0"/>
          </a:p>
          <a:p>
            <a:endParaRPr lang="de-DE"/>
          </a:p>
          <a:p>
            <a:endParaRPr lang="de-DE" smtClean="0"/>
          </a:p>
          <a:p>
            <a:endParaRPr lang="de-DE"/>
          </a:p>
          <a:p>
            <a:r>
              <a:rPr lang="de-DE" smtClean="0"/>
              <a:t>------------------------------------------</a:t>
            </a:r>
            <a:r>
              <a:rPr lang="de-DE"/>
              <a:t>	</a:t>
            </a:r>
          </a:p>
          <a:p>
            <a:r>
              <a:rPr lang="de-DE"/>
              <a:t>1.relation</a:t>
            </a:r>
            <a:r>
              <a:rPr lang="de-DE" smtClean="0"/>
              <a:t>: moment_der_gelebten_gegenwart</a:t>
            </a:r>
            <a:r>
              <a:rPr lang="de-DE"/>
              <a:t>&lt;==|==&gt;factum_der_vergangenheit,</a:t>
            </a:r>
          </a:p>
          <a:p>
            <a:r>
              <a:rPr lang="de-DE"/>
              <a:t>2.relation: </a:t>
            </a:r>
            <a:r>
              <a:rPr lang="de-DE" smtClean="0"/>
              <a:t>moment_der_gelebten_gegenwart</a:t>
            </a:r>
            <a:r>
              <a:rPr lang="de-DE"/>
              <a:t>&lt;==|==&gt;projektion_in_die_zukunft,</a:t>
            </a:r>
          </a:p>
          <a:p>
            <a:r>
              <a:rPr lang="de-DE"/>
              <a:t>3.relation: </a:t>
            </a:r>
            <a:r>
              <a:rPr lang="de-DE" smtClean="0"/>
              <a:t>factum_der_vergangenheit</a:t>
            </a:r>
            <a:r>
              <a:rPr lang="de-DE"/>
              <a:t>&lt;==|==&gt;projektion_in_die_zukunft</a:t>
            </a:r>
            <a:r>
              <a:rPr lang="de-DE" smtClean="0"/>
              <a:t>.</a:t>
            </a:r>
          </a:p>
          <a:p>
            <a:r>
              <a:rPr lang="de-DE" smtClean="0"/>
              <a:t>=========================================================================</a:t>
            </a:r>
          </a:p>
          <a:p>
            <a:r>
              <a:rPr lang="de-DE"/>
              <a:t>dok.: 004</a:t>
            </a:r>
          </a:p>
          <a:p>
            <a:endParaRPr lang="de-DE" smtClean="0"/>
          </a:p>
          <a:p>
            <a:endParaRPr lang="de-DE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675" y="2252662"/>
            <a:ext cx="5200650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14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751344"/>
            <a:ext cx="87129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/>
              <a:t>bild: 101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r>
              <a:rPr lang="de-DE" smtClean="0"/>
              <a:t>=========================================================================</a:t>
            </a:r>
            <a:endParaRPr lang="de-DE"/>
          </a:p>
          <a:p>
            <a:r>
              <a:rPr lang="de-DE"/>
              <a:t>dok.: 005 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300" y="1785937"/>
            <a:ext cx="5867400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06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79512" y="751344"/>
            <a:ext cx="89644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/>
              <a:t>graphik: 003</a:t>
            </a:r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r>
              <a:rPr lang="de-DE" smtClean="0"/>
              <a:t>===========================================================================</a:t>
            </a:r>
            <a:endParaRPr lang="de-DE"/>
          </a:p>
          <a:p>
            <a:r>
              <a:rPr lang="de-DE"/>
              <a:t>dok.: 006 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575" y="2343150"/>
            <a:ext cx="527685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04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Microsoft Office PowerPoint</Application>
  <PresentationFormat>Bildschirmpräsentation (4:3)</PresentationFormat>
  <Paragraphs>282</Paragraphs>
  <Slides>16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7" baseType="lpstr"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Dr.Ulrich Richter</dc:creator>
  <cp:lastModifiedBy>Dr.Ulrich Richter</cp:lastModifiedBy>
  <cp:revision>20</cp:revision>
  <cp:lastPrinted>2023-06-11T09:27:28Z</cp:lastPrinted>
  <dcterms:created xsi:type="dcterms:W3CDTF">2023-06-10T15:05:10Z</dcterms:created>
  <dcterms:modified xsi:type="dcterms:W3CDTF">2023-06-12T08:09:47Z</dcterms:modified>
</cp:coreProperties>
</file>